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5D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42"/>
    <p:restoredTop sz="94610"/>
  </p:normalViewPr>
  <p:slideViewPr>
    <p:cSldViewPr snapToGrid="0" snapToObjects="1">
      <p:cViewPr varScale="1">
        <p:scale>
          <a:sx n="146" d="100"/>
          <a:sy n="146" d="100"/>
        </p:scale>
        <p:origin x="200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83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hyperlink" Target="new.leikhopar.is/vird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800" y="457200"/>
            <a:ext cx="2926080" cy="71835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14400" y="219456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SVEITASTJÓRNARKOSNINGAR 2026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914400" y="2606040"/>
            <a:ext cx="10058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Talpunktar</a:t>
            </a:r>
            <a:endParaRPr lang="en-US" sz="7200" dirty="0"/>
          </a:p>
        </p:txBody>
      </p:sp>
      <p:sp>
        <p:nvSpPr>
          <p:cNvPr id="6" name="Text 3"/>
          <p:cNvSpPr/>
          <p:nvPr/>
        </p:nvSpPr>
        <p:spPr>
          <a:xfrm>
            <a:off x="914400" y="3977640"/>
            <a:ext cx="96012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Sjálfstæðar sviðslistir </a:t>
            </a:r>
            <a:r>
              <a:rPr lang="en-US" sz="2200" i="1" dirty="0" err="1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sem</a:t>
            </a: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</a:t>
            </a:r>
            <a:r>
              <a:rPr lang="en-US" sz="2200" i="1" dirty="0" err="1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efnahagslegir</a:t>
            </a: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</a:t>
            </a:r>
            <a:r>
              <a:rPr lang="en-US" sz="2200" i="1" dirty="0" err="1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samfélagslegir</a:t>
            </a: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</a:t>
            </a:r>
          </a:p>
          <a:p>
            <a:pPr marL="0" indent="0">
              <a:buNone/>
            </a:pPr>
            <a:r>
              <a:rPr lang="en-US" sz="2200" i="1" dirty="0" err="1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og</a:t>
            </a: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</a:t>
            </a:r>
            <a:r>
              <a:rPr lang="en-US" sz="2200" i="1" dirty="0" err="1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menningarlegir</a:t>
            </a:r>
            <a:r>
              <a:rPr lang="en-US" sz="2200" i="1" dirty="0">
                <a:solidFill>
                  <a:srgbClr val="5A5A5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innviðir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914400" y="5486400"/>
            <a:ext cx="9144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Bandalag sjálfstæðra leikhúsa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914400" y="5897880"/>
            <a:ext cx="9144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 err="1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leikhopar.is</a:t>
            </a:r>
            <a:r>
              <a:rPr lang="en-US" sz="12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/</a:t>
            </a:r>
            <a:r>
              <a:rPr lang="en-US" sz="1200" dirty="0" err="1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virdi</a:t>
            </a:r>
            <a:r>
              <a:rPr lang="en-US" sz="12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·  leikhopar@leikhopar.is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 err="1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Aðgerðir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eru atvinnugrein sem skilar þjóðfélaginu virði á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mörgum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greina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sértækum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aðferðum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hámarka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áhrif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þeirra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innan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þíns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sveitarfélags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</a:t>
            </a:r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Lítið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á skapandi greinar sem starfsgrein með skjalfesta arðsemi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opinberrar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fjárfestingar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sviðslistir sem áhrifamikla leið til að ná henni fram.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Nýtið fjárfestingu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ríkisins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málaflokknum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skilar sér best þar sem eru innviðir til að taka á móti henni.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Meðhöndlið fjárframlög til menningarstarfs sem fjárfestingu.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Standið vörð um menningarhús og tryggið aðstöðu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æfinga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framleiðslu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og sýninga.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Tryggið að sviðslistir og annað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menningarstarf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sé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hluti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stefnumótun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sveitarfélagsins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Tryggið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heyri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málefnasvið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atvinnuvega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byggðaþróunar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ekki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síður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bæði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hjá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landshlutasamtökum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sveitarfélögum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Stofnið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til formlegs samstarfs við sjálfstæða sviðslistahópa, hátíða og einstaklinga.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Hugsið um áhorfendur — íbúa sveitarfélagsins — sem helstu hagsmunaaðila sviðslista.</a:t>
            </a:r>
            <a:endParaRPr lang="en-US" sz="16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842BDAC2-0963-4209-D244-039EF4154952}"/>
              </a:ext>
            </a:extLst>
          </p:cNvPr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 err="1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Baumol, W.J. &amp; Bowen, W.G. (1965/1966);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Jakobsdóttir, V. (2025);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Yfirlit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yfir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lögmælt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verkefni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sveitarfélaga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(2020);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Yfirlit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yfir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lögmælt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verkefni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sveitarfélaga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(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ágúst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2024);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Íþróttalög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nr. 64/1998;  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Leiklistarlög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nr. 138/1998;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Reglugerð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um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leiklistarlög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786/1982; Jakobsdóttir, K. (2012);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Fjármálaáætlun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2027–2031,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kafli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3</a:t>
            </a:r>
            <a:endParaRPr lang="en-US" sz="900" dirty="0">
              <a:solidFill>
                <a:srgbClr val="9A9A9A"/>
              </a:solidFill>
              <a:latin typeface="Calibri" pitchFamily="34" charset="0"/>
              <a:cs typeface="Calibri" pitchFamily="34" charset="-12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Þjóðarbúskapur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Skapandi greinar eru 3,5% af vergri landsframleiðslu — á pari við sjávarútveg.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Opinber fjárfesting í skapandi greinum skilar sér þrefalt til baka.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15.000+ starfa við skapandi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greinar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rúmlega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tvöfaldur fjöldi starfsfólks á Landspítalanum.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Skatttekjur skapandi greina eru 17 ma. kr. hærri en útgjöld ríkisins til þeirra.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GB" sz="1600" dirty="0" err="1"/>
              <a:t>Skatttekjurnar</a:t>
            </a:r>
            <a:r>
              <a:rPr lang="en-GB" sz="1600" dirty="0"/>
              <a:t> </a:t>
            </a:r>
            <a:r>
              <a:rPr lang="en-GB" sz="1600" dirty="0" err="1"/>
              <a:t>sem</a:t>
            </a:r>
            <a:r>
              <a:rPr lang="en-GB" sz="1600" dirty="0"/>
              <a:t> Harpa </a:t>
            </a:r>
            <a:r>
              <a:rPr lang="en-GB" sz="1600" dirty="0" err="1"/>
              <a:t>skapar</a:t>
            </a:r>
            <a:r>
              <a:rPr lang="en-GB" sz="1600" dirty="0"/>
              <a:t> </a:t>
            </a:r>
            <a:r>
              <a:rPr lang="en-GB" sz="1600" dirty="0" err="1"/>
              <a:t>eru</a:t>
            </a:r>
            <a:r>
              <a:rPr lang="en-GB" sz="1600" dirty="0"/>
              <a:t> </a:t>
            </a:r>
            <a:r>
              <a:rPr lang="en-GB" sz="1600" dirty="0" err="1"/>
              <a:t>fimmtán</a:t>
            </a:r>
            <a:r>
              <a:rPr lang="en-GB" sz="1600" dirty="0"/>
              <a:t> </a:t>
            </a:r>
            <a:r>
              <a:rPr lang="en-GB" sz="1600" dirty="0" err="1"/>
              <a:t>sinnum</a:t>
            </a:r>
            <a:r>
              <a:rPr lang="en-GB" sz="1600" dirty="0"/>
              <a:t> </a:t>
            </a:r>
            <a:r>
              <a:rPr lang="en-GB" sz="1600" dirty="0" err="1"/>
              <a:t>hærri</a:t>
            </a:r>
            <a:r>
              <a:rPr lang="en-GB" sz="1600" dirty="0"/>
              <a:t> </a:t>
            </a:r>
            <a:r>
              <a:rPr lang="en-GB" sz="1600" dirty="0" err="1"/>
              <a:t>en</a:t>
            </a:r>
            <a:r>
              <a:rPr lang="en-GB" sz="1600" dirty="0"/>
              <a:t> </a:t>
            </a:r>
            <a:r>
              <a:rPr lang="en-GB" sz="1600" dirty="0" err="1"/>
              <a:t>opinberir</a:t>
            </a:r>
            <a:r>
              <a:rPr lang="en-GB" sz="1600" dirty="0"/>
              <a:t> </a:t>
            </a:r>
            <a:r>
              <a:rPr lang="en-GB" sz="1600" dirty="0" err="1"/>
              <a:t>styrkir</a:t>
            </a:r>
            <a:r>
              <a:rPr lang="en-GB" sz="1600" dirty="0"/>
              <a:t> </a:t>
            </a:r>
            <a:r>
              <a:rPr lang="en-GB" sz="1600" dirty="0" err="1"/>
              <a:t>til</a:t>
            </a:r>
            <a:r>
              <a:rPr lang="en-GB" sz="1600" dirty="0"/>
              <a:t> </a:t>
            </a:r>
            <a:r>
              <a:rPr lang="en-GB" sz="1600" dirty="0" err="1"/>
              <a:t>hennar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Sambærilegar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niðurstöður má finna víða um heim.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uxu 243% árin 2015–2023: fjórfalt hraðar en aðrir hlutar menningarhagkerfisins.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Meginmarkmið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ríkisins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skv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Fjármálastefnu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 að jafna og bæta tækifæri til ný- og atvinnusköpunar í skapandi greinum — fjárfesting sveitarfélaga er bein framkvæmd þeirrar stefnu.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Ágústsson (2024); Ágústsson (2025) Hörpu-áhrifin; Hagstofa Íslands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Staðbundin hagkerfi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47% Íslendinga sækja sviðslistir árlega — eitt hæsta hlutfall Evrópu.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Sérhver áhorfandi tekur þátt í að skapa veltu hjá öðrum fyrirtækjum í nærumhverfinu.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Uppfærslur sviðsverka auka starfsmöguleika fjölbreytts hóps skapandi einstaklinga og veltu smærri fyrirtækja.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 og listir hafa vaxandi áhrif á fasteignaverð í nærumhverfi sínu.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Sjálfstæðar sviðslistir eru efnahagslegur hvati — margföldunaráhrif þeirra eru víðtæk.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Sveitarfélög og byggðamál vaxa um 30%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milli 2026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2031 — hraðast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allra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málaflokka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fjármálaáætlun. Samkomulag ríkis og sveitarfélaga hvetur til fjárfestinga svo að fjármagnsstofn á hvern íbúa vaxi, sem sjálfstæðar sviðslistir styðja vel við.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Hagstofa Íslands (2023); Seresinhe et al. (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2016);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Amahah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, J. (2021); 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Creative Europe (2022); Ágústsson (2025) Hörpu-áhrifin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Landsbyggðin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Menningarlíf skiptir smærri og dreifðari byggðir meira máli en stærri og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þéttari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samfélög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Áhrifin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eru sterkari eftir því sem bilið eykst.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Menningarlíf hefur mikil áhrif á búsetuval.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 halda ungu fólki í samfélögum krefst menningar-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mannlífs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jafns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atvinnu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kvikar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og geta myndað sterk tengsl í samfélaginu.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Sviðslistalög kalla þegar á að landið allt fái að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njóta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hópar og einstaklingar eru best til þess fallnir að sinna því hlutverki.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Samstarf áhugaleikfélaga og sjálfstæðu senunnar hefur varað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áratugi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Það sannar mikilvægi þess og hvernig sjálfstæða senan styður vel við menningarlíf á landsbyggðinni.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Florida (2002); OECD Cogito (2022); Richards et al. (2025); Lög um sviðslistir nr. 165/2019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Nýsköpun og hæfni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rækta þá hæfileika sem íslenskur efnahagur þarfnast mest: samfélag, samkennd, sjálfstraust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gagnrýna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hugsun.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Ísland er undir norrænu meðaltali í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skapandi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færni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hefur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beinar efnahagslegar afleiðingar.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Menntun og reynsla af listgreinum skapar frumkvöðla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uppfinningafólk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 tvöfalt líklegra til að vinna við nýsköpun en annað fólk.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Fyrirtæki sem ráða til sín fólk úr skapandi greinum til jafns við tæknigreinar sjá 8% meiri aukningu í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sölu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eru líklegri til að þróa róttækar nýjungar.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eru rannsóknar- og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þróunardeild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samfélagsins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og undirstöðugrein sjónvarps-, kvikmynda-, auglýsinga-, tónlistar- og tölvuleikjageira landsins.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Norski kvikmyndageirinn sýnir að langtímafjárfesting í óháðu sviðslista- og kvikmyndaumhverfi leiðir af sér alþjóðlega velgengni.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Listaháskólanum er sérstaklega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úthlutað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fjármagni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fjárlögum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2025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2026 til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styðja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árangur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Íslands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STEAM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greinum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norrænu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meðaltali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Fjárfesting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sveitarfélaga í sviðslistum er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beinlínis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framkvæmd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þessarar stefnu.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Lewandowska &amp; Węziak-Białowolska (2023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); NCES (1995); Soderberg (1997); Hu &amp; Shu (2025); Goble et al. (2021); Þorkelsdóttir &amp; Jónsdóttir (2025); 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Balachandra, L. (2019); Paulsen, R.J. &amp; Alper, N. (2021);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Siepel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et al. (2016);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Fjárlög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2026; Björnsdóttir, A.M. (2026)</a:t>
            </a:r>
            <a:endParaRPr lang="en-US" sz="900" dirty="0">
              <a:solidFill>
                <a:srgbClr val="9A9A9A"/>
              </a:solidFill>
              <a:latin typeface="Calibri" pitchFamily="34" charset="0"/>
              <a:cs typeface="Calibri" pitchFamily="34" charset="-12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Ungt fólk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Farsældarlögin flokka þátttöku í listum og menningu sem þjónustu sem stuðlar að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velferð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barna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veitir sveitarfélögum lagalegan grundvöll til að efla hana.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Nemendur sem taka þátt í sviðslistum skila betri námsárangri, færri fjarvistum og meiri þátttöku í samfélaginu.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þroska gagnrýna hugsun, tilfinningagreind og sameiginlega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ákvarðanatöku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hæfileika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21.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öldin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sína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stafrænu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sundrung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þarfnast mest.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Ísland er undir norrænu meðaltali í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skapandi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hæfni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mælanlegt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bil með mælanlegum afleiðingum.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Nemendur í 10. bekk Víðistaðaskóla lýsa fjölda uppbyggilegra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kosta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eftir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þátttöku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í árlegum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söngleik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jafnvel þau sem vildu ekki taka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þátt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Fjárfesting í aðgengi að sviðslistum fyrir ungt fólk er fjárfesting í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næstu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kynslóð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bæði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einstaklingum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innviðum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Lög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um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samþættingu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þjónustu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í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þágu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farsældar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barna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, nr. 86/2021, 2. gr.; RÚV (15. </a:t>
            </a:r>
            <a:r>
              <a:rPr lang="en-GB" sz="900" dirty="0" err="1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febrúar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 2026)</a:t>
            </a:r>
            <a:endParaRPr lang="en-US" sz="900" dirty="0">
              <a:solidFill>
                <a:srgbClr val="9A9A9A"/>
              </a:solidFill>
              <a:latin typeface="Calibri" pitchFamily="34" charset="0"/>
              <a:cs typeface="Calibri" pitchFamily="34" charset="-12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Lýðheilsa og vellíðan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Breska heilbrigðiskerfið (NHS) sparar £11.91 í geðheilbrigðiskostnað á hvern áhorfanda — um £102 m. punda á ári.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Tíu ára lýðheilsuáætlun NHS (2025–2035) hefur gert menningarþátttöku hluta af forvarnaáætlun sinni.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draga úr kvíða, þunglyndi, einmanaleika og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einangrun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meðal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þátttakenda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jafnt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áhorfenda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þvert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á aldurshópa og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búsetu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Íslendingar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verja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nú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meðaltali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aðeins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einni klukkustund á dag í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félagsleg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samskipti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augliti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til auglitis.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efla samkennd og félagslega jákvæða hegðun.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Fjárfesting í sviðslistum er fjárfesting í lýðheilsu — og ódýrari en að meðhöndla eftir á.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 err="1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: </a:t>
            </a:r>
            <a:r>
              <a:rPr lang="en-GB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Oliver et al. (2025); McDonald et al. (2024); 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cs typeface="Calibri" pitchFamily="34" charset="-120"/>
              </a:rPr>
              <a:t>UK Theatre</a:t>
            </a: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/SOLT (2021); Fujiwara et al. (2015); Fancourt &amp; Finn/WHO (2019); Oliver et al. (2025); Rathje et al. (2021); NHS England (2025); Hagstofa Íslands (2024)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Samfélag og jafnrétti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efla þátttöku, frumkvæði, hugrekki, getuna til að koma fram opinberlega,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viljann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til að standa fast á sínu, samkennd og aðra uppbyggilega eiginleika.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Stærsti lýðræðislegi atburður Íslands á 21.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öld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búsáhaldabyltingin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var leiddur af sviðslistafólki.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Sjálfstæðar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langtum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öflugri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vettvangur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fjölbreytileikans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hinsegin samfélagsins, fólks með fötlun, nýrra Íslendinga og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ýmissa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jaðarhópa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stofnanaleikhús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tímum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einangrunar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einmanaleika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stafrænnar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sundrungar bjóða sviðslistir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sameiginlegt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rými fyrir ókunnugt fólk til að eiga sameiginlega upplifun.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Stuðningur við sjálfstæða sviðslistahópa og einstaklinga sýnir í verki hvers konar samfélög sveitarstjórnir vilja byggja.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Þátttaka í og áhorf á sviðslistir eykur samkennd og uppbyggilega samfélagslega hegðun.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Rathje et al. (2021)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Tungumál og þjóðarímynd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 rýna og rækta tungumálið á virkan hátt.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Útflutningsvirði menningarefnis nam 19,6 ma. kr. árið 2024 — virði tónlistar, sjónvarpsefnis og kvikmynda óx um 226% frá 2020.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53% erlendra gesta nefna íslenska menningu sem mikilvægan þátt í ákvörðun sinni um að ferðast til Íslands.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Menningarþátttaka á Íslandi er ein sú mesta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Evrópu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er forysta sem á að fjárfesta í.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Framtíðarsýn ríkisstjórnarinnar er að Ísland verði miðstöð skapandi greina á alþjóðavísu. </a:t>
            </a:r>
            <a:b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miðstöð er ekki hægt að byggja án sjálfstæðs, dreifðs menningarlífs sem framleiðir nýtt efni á íslensku í öllum landshlutum.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Heimildir: Ágústsson (2024); Ferðamálastofa (2022/2024); Þorkelsdóttir &amp; Ragnarsdóttir (2013); Þorkelsdóttir &amp; Jónsdóttir (2022)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Sjálfbærni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03120"/>
            <a:ext cx="11064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FontTx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Stefna Íslands um sjálfbæra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þróun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byggir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þremur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grunnstoðum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og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skilgreinir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menningu og listir sem grundvallarþætti í félagslegri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velferð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sviðslistir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uppfylla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skilyrði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í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öllum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flokkum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Samfélag: heilsa, æskulýðsmál, samheldni og aðgengi eru samfélagsmál sem sjálfstæðar sviðslistir stuðla að.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Umhverfi: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staðbundnir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sjálfstæðir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sviðslistahópar hafa minni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umhverfisáhrif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stærri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farandleikhópar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  <a:p>
            <a:pPr marL="800100" lvl="1" indent="-342900">
              <a:spcAft>
                <a:spcPts val="800"/>
              </a:spcAft>
              <a:buSzPct val="100000"/>
              <a:buChar char="■"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Efnahagur: Hörpu-áhrifin sýna fram á fimmtánfalda ávöxtun opinberrar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fjárfestingar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Heimild: Stefna Íslands um sjálfbæra þróun til 2030 (Forsætisráðuneytið, júní 2024); Lög nr. 86/2021, 2. gr.; Ágústsson (2025)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sl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0" y="365760"/>
            <a:ext cx="1828800" cy="44896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02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600" dirty="0">
                <a:solidFill>
                  <a:srgbClr val="E85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TALPUNKTAR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822960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2B2B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Nánar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548640" y="1783080"/>
            <a:ext cx="548640" cy="54864"/>
          </a:xfrm>
          <a:prstGeom prst="rect">
            <a:avLst/>
          </a:prstGeom>
          <a:solidFill>
            <a:srgbClr val="E85D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2194560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Nánari upplýsingar og heimildir: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548640" y="26974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C44A1F"/>
                </a:solidFill>
                <a:latin typeface="Georgia" pitchFamily="34" charset="0"/>
                <a:ea typeface="Georgia" pitchFamily="34" charset="-122"/>
                <a:cs typeface="Georgia" pitchFamily="34" charset="-120"/>
                <a:hlinkClick r:id="rId4"/>
              </a:rPr>
              <a:t>new.leikhopar.is/virdi</a:t>
            </a:r>
            <a:endParaRPr lang="en-US" sz="3200" dirty="0"/>
          </a:p>
        </p:txBody>
      </p:sp>
      <p:sp>
        <p:nvSpPr>
          <p:cNvPr id="8" name="Text 5"/>
          <p:cNvSpPr/>
          <p:nvPr/>
        </p:nvSpPr>
        <p:spPr>
          <a:xfrm>
            <a:off x="548640" y="3749040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Hafið hiklaust samband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að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fá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frekari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upplýsingar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eiga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samtal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eða</a:t>
            </a: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boða okkur á fund.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548640" y="4526280"/>
            <a:ext cx="10972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www.leikhopar.is</a:t>
            </a:r>
            <a:endParaRPr lang="en-US" sz="16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leikhopar@leikhopar.is</a:t>
            </a:r>
            <a:endParaRPr lang="en-US" sz="16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Friðþjófur Þorsteinsson, formaður SL — s. 824 4762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1082</TotalTime>
  <Words>1657</Words>
  <Application>Microsoft Macintosh PowerPoint</Application>
  <PresentationFormat>Widescreen</PresentationFormat>
  <Paragraphs>119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>F Thorsteinsson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Talpunktar fyrir sveitastjórnakosningar 2026</dc:title>
  <dc:subject/>
  <dc:creator>F Thorsteinsson</dc:creator>
  <cp:keywords/>
  <dc:description/>
  <cp:lastModifiedBy>Fridthjofur Thorsteinsson</cp:lastModifiedBy>
  <cp:revision>6</cp:revision>
  <cp:lastPrinted>2026-05-06T16:46:04Z</cp:lastPrinted>
  <dcterms:created xsi:type="dcterms:W3CDTF">2026-05-06T13:09:40Z</dcterms:created>
  <dcterms:modified xsi:type="dcterms:W3CDTF">2026-05-07T09:42:21Z</dcterms:modified>
  <cp:category/>
</cp:coreProperties>
</file>